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Lst>
  <p:sldSz cy="5143500" cx="9144000"/>
  <p:notesSz cx="6858000" cy="9144000"/>
  <p:embeddedFontLst>
    <p:embeddedFont>
      <p:font typeface="Roboto Slab"/>
      <p:regular r:id="rId38"/>
      <p:bold r:id="rId39"/>
    </p:embeddedFont>
    <p:embeddedFont>
      <p:font typeface="Roboto Slab Black"/>
      <p:bold r:id="rId40"/>
    </p:embeddedFont>
    <p:embeddedFont>
      <p:font typeface="Source Sans Pr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SlabBlack-bold.fntdata"/><Relationship Id="rId20" Type="http://schemas.openxmlformats.org/officeDocument/2006/relationships/slide" Target="slides/slide16.xml"/><Relationship Id="rId42" Type="http://schemas.openxmlformats.org/officeDocument/2006/relationships/font" Target="fonts/SourceSansPro-bold.fntdata"/><Relationship Id="rId41" Type="http://schemas.openxmlformats.org/officeDocument/2006/relationships/font" Target="fonts/SourceSansPro-regular.fntdata"/><Relationship Id="rId22" Type="http://schemas.openxmlformats.org/officeDocument/2006/relationships/slide" Target="slides/slide18.xml"/><Relationship Id="rId44" Type="http://schemas.openxmlformats.org/officeDocument/2006/relationships/font" Target="fonts/SourceSansPro-boldItalic.fntdata"/><Relationship Id="rId21" Type="http://schemas.openxmlformats.org/officeDocument/2006/relationships/slide" Target="slides/slide17.xml"/><Relationship Id="rId43" Type="http://schemas.openxmlformats.org/officeDocument/2006/relationships/font" Target="fonts/SourceSansPro-italic.fntdata"/><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font" Target="fonts/RobotoSlab-bold.fntdata"/><Relationship Id="rId16" Type="http://schemas.openxmlformats.org/officeDocument/2006/relationships/slide" Target="slides/slide12.xml"/><Relationship Id="rId38" Type="http://schemas.openxmlformats.org/officeDocument/2006/relationships/font" Target="fonts/RobotoSlab-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396181be48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396181be4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39713ad4a8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39713ad4a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396181be48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396181be4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396181be48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396181be4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396181be48_0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396181be4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396181be48_0_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396181be4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396181be48_0_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396181be4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39713ad4a8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39713ad4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396181be48_0_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396181be4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396181be48_0_5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396181be4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396181be48_0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396181be4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396181be48_0_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396181be4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39713ad4a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39713ad4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396181be48_0_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396181be48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396181be48_0_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396181be4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396181be48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396181be48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396181be48_0_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396181be4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96181be48_0_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396181be4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a:t>
            </a:r>
            <a:r>
              <a:rPr lang="en"/>
              <a:t>his specific part is checking whether a customer already exists in the system or not. This part allows you to enter in the customer name.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It</a:t>
            </a:r>
            <a:r>
              <a:rPr lang="en"/>
              <a:t> starts with an "if" statement that checks the value of "existingCustomer". If it is false, meaning the customer doesn’t exist in the system, the program will print a welcome message and create a new customer card. If </a:t>
            </a:r>
            <a:r>
              <a:rPr lang="en"/>
              <a:t>it's</a:t>
            </a:r>
            <a:r>
              <a:rPr lang="en"/>
              <a:t> true, the program will skip this part and</a:t>
            </a:r>
            <a:r>
              <a:rPr lang="en"/>
              <a:t> move on to the next case.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Then</a:t>
            </a:r>
            <a:r>
              <a:rPr lang="en"/>
              <a:t> case 3 allows customers to update their profile information, such as their first and last names.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program first asks the user to enter the first and last names of the customer they want to update where it loops through the list of customer information and checks if there is a match. If there is, the program will prompt the user to enter the new first and last names, update the customer's information. With no match, the program will print an error message and ask the user to try again.</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396181be48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396181be4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case allows the user to check if they are in the system. The program first prompts the user to enter the first and last names of the customer they want to find where it then loops through the list of customer information and checks if there is a match.  If there isn’t a match, the program will skip the "if" statement and print that the customer was not found. If there is a match, the program will print the customer's name and set t</a:t>
            </a:r>
            <a:r>
              <a:rPr lang="en"/>
              <a:t>he boolean value of</a:t>
            </a:r>
            <a:r>
              <a:rPr lang="en"/>
              <a:t> "customerFound" to true.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t>
            </a:r>
            <a:r>
              <a:rPr lang="en"/>
              <a:t>next part of the code which is case 5 is a setup to remove a customer. It asks to enter the first and last names of the customer they want to delete which begins the loop through the list of customer information and checks if there is a match with the entered first and last names.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396544c9cf_1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396544c9c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there is a match, the program will print the customer's name and prompt if they would like to proceed with the process, which is where they would confirm  “Y” for yes, where the program will set the reference of "customerToDelete" and break out of the loop. If the user enters  “N” to not confirm, the loop will continue until a match is found.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Now case 6 </a:t>
            </a:r>
            <a:r>
              <a:rPr lang="en">
                <a:solidFill>
                  <a:schemeClr val="dk1"/>
                </a:solidFill>
              </a:rPr>
              <a:t>is just meant to handle the situation where the user wants to exit the program where it just simply prints “Exit.”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32cf29e763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32cf29e76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396544c9cf_1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396544c9cf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part of the code is where the previous cases have been skipped and is simply a setup to charge the user without a discount. A for loop setup to prompt the user for the items and quantity they want to purchase. </a:t>
            </a:r>
            <a:r>
              <a:rPr lang="en"/>
              <a:t>After each item is added to the shopping cart, a new instance of the Bill class is created and the "payment" method is called with the total cost of the items purchased passed as an argument.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then casel 3 just prints the message "Exiting" to indicate that the program is about to end.</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39713ad4a8_0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39713ad4a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396544c9cf_1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396544c9c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39713ad4a8_0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39713ad4a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39713ad4a8_1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39713ad4a8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39713ad4a8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39713ad4a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30d3978630_0_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30d397863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30d3978630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30d397863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396181be4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396181be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991850"/>
            <a:ext cx="58074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5800"/>
              <a:buNone/>
              <a:defRPr b="1" sz="5800"/>
            </a:lvl1pPr>
            <a:lvl2pPr lvl="1">
              <a:spcBef>
                <a:spcPts val="0"/>
              </a:spcBef>
              <a:spcAft>
                <a:spcPts val="0"/>
              </a:spcAft>
              <a:buSzPts val="5800"/>
              <a:buNone/>
              <a:defRPr b="1" sz="5800"/>
            </a:lvl2pPr>
            <a:lvl3pPr lvl="2">
              <a:spcBef>
                <a:spcPts val="0"/>
              </a:spcBef>
              <a:spcAft>
                <a:spcPts val="0"/>
              </a:spcAft>
              <a:buSzPts val="5800"/>
              <a:buNone/>
              <a:defRPr b="1" sz="5800"/>
            </a:lvl3pPr>
            <a:lvl4pPr lvl="3">
              <a:spcBef>
                <a:spcPts val="0"/>
              </a:spcBef>
              <a:spcAft>
                <a:spcPts val="0"/>
              </a:spcAft>
              <a:buSzPts val="5800"/>
              <a:buNone/>
              <a:defRPr b="1" sz="5800"/>
            </a:lvl4pPr>
            <a:lvl5pPr lvl="4">
              <a:spcBef>
                <a:spcPts val="0"/>
              </a:spcBef>
              <a:spcAft>
                <a:spcPts val="0"/>
              </a:spcAft>
              <a:buSzPts val="5800"/>
              <a:buNone/>
              <a:defRPr b="1" sz="5800"/>
            </a:lvl5pPr>
            <a:lvl6pPr lvl="5">
              <a:spcBef>
                <a:spcPts val="0"/>
              </a:spcBef>
              <a:spcAft>
                <a:spcPts val="0"/>
              </a:spcAft>
              <a:buSzPts val="5800"/>
              <a:buNone/>
              <a:defRPr b="1" sz="5800"/>
            </a:lvl6pPr>
            <a:lvl7pPr lvl="6">
              <a:spcBef>
                <a:spcPts val="0"/>
              </a:spcBef>
              <a:spcAft>
                <a:spcPts val="0"/>
              </a:spcAft>
              <a:buSzPts val="5800"/>
              <a:buNone/>
              <a:defRPr b="1" sz="5800"/>
            </a:lvl7pPr>
            <a:lvl8pPr lvl="7">
              <a:spcBef>
                <a:spcPts val="0"/>
              </a:spcBef>
              <a:spcAft>
                <a:spcPts val="0"/>
              </a:spcAft>
              <a:buSzPts val="5800"/>
              <a:buNone/>
              <a:defRPr b="1" sz="5800"/>
            </a:lvl8pPr>
            <a:lvl9pPr lvl="8">
              <a:spcBef>
                <a:spcPts val="0"/>
              </a:spcBef>
              <a:spcAft>
                <a:spcPts val="0"/>
              </a:spcAft>
              <a:buSzPts val="5800"/>
              <a:buNone/>
              <a:defRPr b="1" sz="5800"/>
            </a:lvl9pPr>
          </a:lstStyle>
          <a:p/>
        </p:txBody>
      </p:sp>
      <p:sp>
        <p:nvSpPr>
          <p:cNvPr id="11" name="Google Shape;11;p2"/>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b="1" sz="4400"/>
            </a:lvl1pPr>
            <a:lvl2pPr lvl="1" rtl="0">
              <a:spcBef>
                <a:spcPts val="0"/>
              </a:spcBef>
              <a:spcAft>
                <a:spcPts val="0"/>
              </a:spcAft>
              <a:buSzPts val="4400"/>
              <a:buNone/>
              <a:defRPr b="1" sz="4400"/>
            </a:lvl2pPr>
            <a:lvl3pPr lvl="2" rtl="0">
              <a:spcBef>
                <a:spcPts val="0"/>
              </a:spcBef>
              <a:spcAft>
                <a:spcPts val="0"/>
              </a:spcAft>
              <a:buSzPts val="4400"/>
              <a:buNone/>
              <a:defRPr b="1" sz="4400"/>
            </a:lvl3pPr>
            <a:lvl4pPr lvl="3" rtl="0">
              <a:spcBef>
                <a:spcPts val="0"/>
              </a:spcBef>
              <a:spcAft>
                <a:spcPts val="0"/>
              </a:spcAft>
              <a:buSzPts val="4400"/>
              <a:buNone/>
              <a:defRPr b="1" sz="4400"/>
            </a:lvl4pPr>
            <a:lvl5pPr lvl="4" rtl="0">
              <a:spcBef>
                <a:spcPts val="0"/>
              </a:spcBef>
              <a:spcAft>
                <a:spcPts val="0"/>
              </a:spcAft>
              <a:buSzPts val="4400"/>
              <a:buNone/>
              <a:defRPr b="1" sz="4400"/>
            </a:lvl5pPr>
            <a:lvl6pPr lvl="5" rtl="0">
              <a:spcBef>
                <a:spcPts val="0"/>
              </a:spcBef>
              <a:spcAft>
                <a:spcPts val="0"/>
              </a:spcAft>
              <a:buSzPts val="4400"/>
              <a:buNone/>
              <a:defRPr b="1" sz="4400"/>
            </a:lvl6pPr>
            <a:lvl7pPr lvl="6" rtl="0">
              <a:spcBef>
                <a:spcPts val="0"/>
              </a:spcBef>
              <a:spcAft>
                <a:spcPts val="0"/>
              </a:spcAft>
              <a:buSzPts val="4400"/>
              <a:buNone/>
              <a:defRPr b="1" sz="4400"/>
            </a:lvl7pPr>
            <a:lvl8pPr lvl="7" rtl="0">
              <a:spcBef>
                <a:spcPts val="0"/>
              </a:spcBef>
              <a:spcAft>
                <a:spcPts val="0"/>
              </a:spcAft>
              <a:buSzPts val="4400"/>
              <a:buNone/>
              <a:defRPr b="1" sz="4400"/>
            </a:lvl8pPr>
            <a:lvl9pPr lvl="8" rtl="0">
              <a:spcBef>
                <a:spcPts val="0"/>
              </a:spcBef>
              <a:spcAft>
                <a:spcPts val="0"/>
              </a:spcAft>
              <a:buSzPts val="4400"/>
              <a:buNone/>
              <a:defRPr b="1" sz="4400"/>
            </a:lvl9pPr>
          </a:lstStyle>
          <a:p/>
        </p:txBody>
      </p:sp>
      <p:sp>
        <p:nvSpPr>
          <p:cNvPr id="28" name="Google Shape;28;p3"/>
          <p:cNvSpPr txBox="1"/>
          <p:nvPr>
            <p:ph idx="1" type="subTitle"/>
          </p:nvPr>
        </p:nvSpPr>
        <p:spPr>
          <a:xfrm>
            <a:off x="1546025" y="3011511"/>
            <a:ext cx="5832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0" l="19" r="19" t="0"/>
          <a:stretch/>
        </p:blipFill>
        <p:spPr>
          <a:xfrm flipH="1" rot="10800000">
            <a:off x="5952" y="0"/>
            <a:ext cx="9140602" cy="5143500"/>
          </a:xfrm>
          <a:prstGeom prst="rect">
            <a:avLst/>
          </a:prstGeom>
          <a:noFill/>
          <a:ln>
            <a:noFill/>
          </a:ln>
        </p:spPr>
      </p:pic>
      <p:sp>
        <p:nvSpPr>
          <p:cNvPr id="31" name="Google Shape;31;p4"/>
          <p:cNvSpPr txBox="1"/>
          <p:nvPr>
            <p:ph idx="1" type="body"/>
          </p:nvPr>
        </p:nvSpPr>
        <p:spPr>
          <a:xfrm>
            <a:off x="1215300" y="1723650"/>
            <a:ext cx="6713400" cy="8199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chemeClr val="dk1"/>
              </a:buClr>
              <a:buSzPts val="3600"/>
              <a:buChar char="◎"/>
              <a:defRPr i="1" sz="3600"/>
            </a:lvl1pPr>
            <a:lvl2pPr indent="-457200" lvl="1" marL="914400" rtl="0" algn="ctr">
              <a:spcBef>
                <a:spcPts val="0"/>
              </a:spcBef>
              <a:spcAft>
                <a:spcPts val="0"/>
              </a:spcAft>
              <a:buClr>
                <a:schemeClr val="dk1"/>
              </a:buClr>
              <a:buSzPts val="3600"/>
              <a:buChar char="○"/>
              <a:defRPr i="1" sz="3600"/>
            </a:lvl2pPr>
            <a:lvl3pPr indent="-457200" lvl="2" marL="1371600" rtl="0" algn="ctr">
              <a:spcBef>
                <a:spcPts val="0"/>
              </a:spcBef>
              <a:spcAft>
                <a:spcPts val="0"/>
              </a:spcAft>
              <a:buClr>
                <a:schemeClr val="dk1"/>
              </a:buClr>
              <a:buSzPts val="3600"/>
              <a:buChar char="◉"/>
              <a:defRPr i="1" sz="3600"/>
            </a:lvl3pPr>
            <a:lvl4pPr indent="-457200" lvl="3" marL="1828800" rtl="0" algn="ctr">
              <a:spcBef>
                <a:spcPts val="0"/>
              </a:spcBef>
              <a:spcAft>
                <a:spcPts val="0"/>
              </a:spcAft>
              <a:buSzPts val="3600"/>
              <a:buChar char="●"/>
              <a:defRPr i="1" sz="3600"/>
            </a:lvl4pPr>
            <a:lvl5pPr indent="-457200" lvl="4" marL="2286000" rtl="0" algn="ctr">
              <a:spcBef>
                <a:spcPts val="0"/>
              </a:spcBef>
              <a:spcAft>
                <a:spcPts val="0"/>
              </a:spcAft>
              <a:buSzPts val="3600"/>
              <a:buChar char="○"/>
              <a:defRPr i="1" sz="3600"/>
            </a:lvl5pPr>
            <a:lvl6pPr indent="-457200" lvl="5" marL="2743200" rtl="0" algn="ctr">
              <a:spcBef>
                <a:spcPts val="0"/>
              </a:spcBef>
              <a:spcAft>
                <a:spcPts val="0"/>
              </a:spcAft>
              <a:buSzPts val="3600"/>
              <a:buChar char="■"/>
              <a:defRPr i="1" sz="3600"/>
            </a:lvl6pPr>
            <a:lvl7pPr indent="-457200" lvl="6" marL="3200400" rtl="0" algn="ctr">
              <a:spcBef>
                <a:spcPts val="0"/>
              </a:spcBef>
              <a:spcAft>
                <a:spcPts val="0"/>
              </a:spcAft>
              <a:buSzPts val="3600"/>
              <a:buChar char="●"/>
              <a:defRPr i="1" sz="3600"/>
            </a:lvl7pPr>
            <a:lvl8pPr indent="-457200" lvl="7" marL="3657600" rtl="0" algn="ctr">
              <a:spcBef>
                <a:spcPts val="0"/>
              </a:spcBef>
              <a:spcAft>
                <a:spcPts val="0"/>
              </a:spcAft>
              <a:buSzPts val="3600"/>
              <a:buChar char="○"/>
              <a:defRPr i="1" sz="3600"/>
            </a:lvl8pPr>
            <a:lvl9pPr indent="-457200" lvl="8" marL="4114800" algn="ctr">
              <a:spcBef>
                <a:spcPts val="0"/>
              </a:spcBef>
              <a:spcAft>
                <a:spcPts val="0"/>
              </a:spcAft>
              <a:buSzPts val="3600"/>
              <a:buChar char="■"/>
              <a:defRPr i="1" sz="3600"/>
            </a:lvl9pPr>
          </a:lstStyle>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accent1"/>
                  </a:solidFill>
                  <a:latin typeface="Source Sans Pro"/>
                  <a:ea typeface="Source Sans Pro"/>
                  <a:cs typeface="Source Sans Pro"/>
                  <a:sym typeface="Source Sans Pro"/>
                </a:rPr>
                <a:t>“</a:t>
              </a:r>
              <a:endParaRPr b="1" sz="6000">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50511" y="390297"/>
            <a:ext cx="532200" cy="5355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362902" y="436125"/>
            <a:ext cx="209100" cy="369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04510" y="351930"/>
            <a:ext cx="347100" cy="4746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43" name="Google Shape;43;p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7" name="Google Shape;47;p6"/>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8" name="Google Shape;48;p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2" name="Google Shape;52;p7"/>
          <p:cNvSpPr txBox="1"/>
          <p:nvPr>
            <p:ph idx="2" type="body"/>
          </p:nvPr>
        </p:nvSpPr>
        <p:spPr>
          <a:xfrm>
            <a:off x="3329992"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3" name="Google Shape;53;p7"/>
          <p:cNvSpPr txBox="1"/>
          <p:nvPr>
            <p:ph idx="3" type="body"/>
          </p:nvPr>
        </p:nvSpPr>
        <p:spPr>
          <a:xfrm>
            <a:off x="5873834"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055343"/>
            <a:ext cx="8229600" cy="3687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p:txBody>
      </p:sp>
      <p:sp>
        <p:nvSpPr>
          <p:cNvPr id="7" name="Google Shape;7;p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indent="-381000" lvl="1" marL="9144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indent="-381000" lvl="2" marL="13716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indent="-342900" lvl="3" marL="1828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indent="-342900" lvl="4" marL="22860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indent="-342900" lvl="5" marL="27432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indent="-342900" lvl="6" marL="32004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indent="-342900" lvl="7" marL="36576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indent="-342900" lvl="8" marL="4114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300">
                <a:solidFill>
                  <a:schemeClr val="accent1"/>
                </a:solidFill>
                <a:latin typeface="Source Sans Pro"/>
                <a:ea typeface="Source Sans Pro"/>
                <a:cs typeface="Source Sans Pro"/>
                <a:sym typeface="Source Sans Pro"/>
              </a:defRPr>
            </a:lvl1pPr>
            <a:lvl2pPr lvl="1" algn="r">
              <a:buNone/>
              <a:defRPr b="1" sz="1300">
                <a:solidFill>
                  <a:schemeClr val="accent1"/>
                </a:solidFill>
                <a:latin typeface="Source Sans Pro"/>
                <a:ea typeface="Source Sans Pro"/>
                <a:cs typeface="Source Sans Pro"/>
                <a:sym typeface="Source Sans Pro"/>
              </a:defRPr>
            </a:lvl2pPr>
            <a:lvl3pPr lvl="2" algn="r">
              <a:buNone/>
              <a:defRPr b="1" sz="1300">
                <a:solidFill>
                  <a:schemeClr val="accent1"/>
                </a:solidFill>
                <a:latin typeface="Source Sans Pro"/>
                <a:ea typeface="Source Sans Pro"/>
                <a:cs typeface="Source Sans Pro"/>
                <a:sym typeface="Source Sans Pro"/>
              </a:defRPr>
            </a:lvl3pPr>
            <a:lvl4pPr lvl="3" algn="r">
              <a:buNone/>
              <a:defRPr b="1" sz="1300">
                <a:solidFill>
                  <a:schemeClr val="accent1"/>
                </a:solidFill>
                <a:latin typeface="Source Sans Pro"/>
                <a:ea typeface="Source Sans Pro"/>
                <a:cs typeface="Source Sans Pro"/>
                <a:sym typeface="Source Sans Pro"/>
              </a:defRPr>
            </a:lvl4pPr>
            <a:lvl5pPr lvl="4" algn="r">
              <a:buNone/>
              <a:defRPr b="1" sz="1300">
                <a:solidFill>
                  <a:schemeClr val="accent1"/>
                </a:solidFill>
                <a:latin typeface="Source Sans Pro"/>
                <a:ea typeface="Source Sans Pro"/>
                <a:cs typeface="Source Sans Pro"/>
                <a:sym typeface="Source Sans Pro"/>
              </a:defRPr>
            </a:lvl5pPr>
            <a:lvl6pPr lvl="5" algn="r">
              <a:buNone/>
              <a:defRPr b="1" sz="1300">
                <a:solidFill>
                  <a:schemeClr val="accent1"/>
                </a:solidFill>
                <a:latin typeface="Source Sans Pro"/>
                <a:ea typeface="Source Sans Pro"/>
                <a:cs typeface="Source Sans Pro"/>
                <a:sym typeface="Source Sans Pro"/>
              </a:defRPr>
            </a:lvl6pPr>
            <a:lvl7pPr lvl="6" algn="r">
              <a:buNone/>
              <a:defRPr b="1" sz="1300">
                <a:solidFill>
                  <a:schemeClr val="accent1"/>
                </a:solidFill>
                <a:latin typeface="Source Sans Pro"/>
                <a:ea typeface="Source Sans Pro"/>
                <a:cs typeface="Source Sans Pro"/>
                <a:sym typeface="Source Sans Pro"/>
              </a:defRPr>
            </a:lvl7pPr>
            <a:lvl8pPr lvl="7" algn="r">
              <a:buNone/>
              <a:defRPr b="1" sz="1300">
                <a:solidFill>
                  <a:schemeClr val="accent1"/>
                </a:solidFill>
                <a:latin typeface="Source Sans Pro"/>
                <a:ea typeface="Source Sans Pro"/>
                <a:cs typeface="Source Sans Pro"/>
                <a:sym typeface="Source Sans Pro"/>
              </a:defRPr>
            </a:lvl8pPr>
            <a:lvl9pPr lvl="8" algn="r">
              <a:buNone/>
              <a:defRPr b="1" sz="1300">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2"/>
          <p:cNvSpPr txBox="1"/>
          <p:nvPr>
            <p:ph type="ctrTitle"/>
          </p:nvPr>
        </p:nvSpPr>
        <p:spPr>
          <a:xfrm>
            <a:off x="1485900" y="1000125"/>
            <a:ext cx="4843500" cy="215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700"/>
              <a:t>CISP 1020 Retail Project Spring 2023</a:t>
            </a:r>
            <a:endParaRPr sz="5700"/>
          </a:p>
        </p:txBody>
      </p:sp>
      <p:sp>
        <p:nvSpPr>
          <p:cNvPr id="71" name="Google Shape;71;p12"/>
          <p:cNvSpPr txBox="1"/>
          <p:nvPr/>
        </p:nvSpPr>
        <p:spPr>
          <a:xfrm>
            <a:off x="1079400" y="3600450"/>
            <a:ext cx="602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Paul Ferris, Thomas McCarthy, Seska Linn, Wesley Freeman, </a:t>
            </a:r>
            <a:r>
              <a:rPr lang="en">
                <a:latin typeface="Source Sans Pro"/>
                <a:ea typeface="Source Sans Pro"/>
                <a:cs typeface="Source Sans Pro"/>
                <a:sym typeface="Source Sans Pro"/>
              </a:rPr>
              <a:t>Joshua Garcia, Joseph Collins</a:t>
            </a:r>
            <a:endParaRPr>
              <a:latin typeface="Source Sans Pro"/>
              <a:ea typeface="Source Sans Pro"/>
              <a:cs typeface="Source Sans Pro"/>
              <a:sym typeface="Source Sans Pro"/>
            </a:endParaRPr>
          </a:p>
        </p:txBody>
      </p:sp>
      <p:pic>
        <p:nvPicPr>
          <p:cNvPr id="72" name="Google Shape;72;p12"/>
          <p:cNvPicPr preferRelativeResize="0"/>
          <p:nvPr/>
        </p:nvPicPr>
        <p:blipFill>
          <a:blip r:embed="rId3">
            <a:alphaModFix amt="58999"/>
          </a:blip>
          <a:stretch>
            <a:fillRect/>
          </a:stretch>
        </p:blipFill>
        <p:spPr>
          <a:xfrm>
            <a:off x="6329375" y="169150"/>
            <a:ext cx="2085975" cy="1389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4" name="Google Shape;134;p21"/>
          <p:cNvPicPr preferRelativeResize="0"/>
          <p:nvPr/>
        </p:nvPicPr>
        <p:blipFill>
          <a:blip r:embed="rId3">
            <a:alphaModFix/>
          </a:blip>
          <a:stretch>
            <a:fillRect/>
          </a:stretch>
        </p:blipFill>
        <p:spPr>
          <a:xfrm>
            <a:off x="0" y="0"/>
            <a:ext cx="9307926" cy="5143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0" name="Google Shape;140;p22"/>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Grocery</a:t>
            </a:r>
            <a:r>
              <a:rPr lang="en" sz="6000">
                <a:latin typeface="Roboto Slab Black"/>
                <a:ea typeface="Roboto Slab Black"/>
                <a:cs typeface="Roboto Slab Black"/>
                <a:sym typeface="Roboto Slab Black"/>
              </a:rPr>
              <a:t> Class</a:t>
            </a:r>
            <a:endParaRPr sz="6000">
              <a:latin typeface="Roboto Slab Black"/>
              <a:ea typeface="Roboto Slab Black"/>
              <a:cs typeface="Roboto Slab Black"/>
              <a:sym typeface="Roboto Slab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6" name="Google Shape;146;p23"/>
          <p:cNvPicPr preferRelativeResize="0"/>
          <p:nvPr/>
        </p:nvPicPr>
        <p:blipFill>
          <a:blip r:embed="rId3">
            <a:alphaModFix/>
          </a:blip>
          <a:stretch>
            <a:fillRect/>
          </a:stretch>
        </p:blipFill>
        <p:spPr>
          <a:xfrm>
            <a:off x="0" y="0"/>
            <a:ext cx="9173949" cy="5143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24"/>
          <p:cNvPicPr preferRelativeResize="0"/>
          <p:nvPr/>
        </p:nvPicPr>
        <p:blipFill>
          <a:blip r:embed="rId3">
            <a:alphaModFix/>
          </a:blip>
          <a:stretch>
            <a:fillRect/>
          </a:stretch>
        </p:blipFill>
        <p:spPr>
          <a:xfrm>
            <a:off x="0" y="0"/>
            <a:ext cx="9176924"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8" name="Google Shape;158;p25"/>
          <p:cNvPicPr preferRelativeResize="0"/>
          <p:nvPr/>
        </p:nvPicPr>
        <p:blipFill>
          <a:blip r:embed="rId3">
            <a:alphaModFix/>
          </a:blip>
          <a:stretch>
            <a:fillRect/>
          </a:stretch>
        </p:blipFill>
        <p:spPr>
          <a:xfrm>
            <a:off x="0" y="0"/>
            <a:ext cx="9203501" cy="4749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4" name="Google Shape;164;p26"/>
          <p:cNvPicPr preferRelativeResize="0"/>
          <p:nvPr/>
        </p:nvPicPr>
        <p:blipFill>
          <a:blip r:embed="rId3">
            <a:alphaModFix/>
          </a:blip>
          <a:stretch>
            <a:fillRect/>
          </a:stretch>
        </p:blipFill>
        <p:spPr>
          <a:xfrm>
            <a:off x="0" y="0"/>
            <a:ext cx="9147825" cy="5143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0" name="Google Shape;170;p27"/>
          <p:cNvPicPr preferRelativeResize="0"/>
          <p:nvPr/>
        </p:nvPicPr>
        <p:blipFill>
          <a:blip r:embed="rId3">
            <a:alphaModFix/>
          </a:blip>
          <a:stretch>
            <a:fillRect/>
          </a:stretch>
        </p:blipFill>
        <p:spPr>
          <a:xfrm>
            <a:off x="0" y="0"/>
            <a:ext cx="9325349" cy="5143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6" name="Google Shape;176;p28"/>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LoyaltyCard</a:t>
            </a:r>
            <a:r>
              <a:rPr lang="en" sz="6000">
                <a:latin typeface="Roboto Slab Black"/>
                <a:ea typeface="Roboto Slab Black"/>
                <a:cs typeface="Roboto Slab Black"/>
                <a:sym typeface="Roboto Slab Black"/>
              </a:rPr>
              <a:t> Class</a:t>
            </a:r>
            <a:endParaRPr sz="6000">
              <a:latin typeface="Roboto Slab Black"/>
              <a:ea typeface="Roboto Slab Black"/>
              <a:cs typeface="Roboto Slab Black"/>
              <a:sym typeface="Roboto Slab Black"/>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2" name="Google Shape;182;p29"/>
          <p:cNvPicPr preferRelativeResize="0"/>
          <p:nvPr/>
        </p:nvPicPr>
        <p:blipFill>
          <a:blip r:embed="rId3">
            <a:alphaModFix/>
          </a:blip>
          <a:stretch>
            <a:fillRect/>
          </a:stretch>
        </p:blipFill>
        <p:spPr>
          <a:xfrm>
            <a:off x="0" y="0"/>
            <a:ext cx="9182149" cy="51434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8" name="Google Shape;188;p30"/>
          <p:cNvPicPr preferRelativeResize="0"/>
          <p:nvPr/>
        </p:nvPicPr>
        <p:blipFill>
          <a:blip r:embed="rId3">
            <a:alphaModFix/>
          </a:blip>
          <a:stretch>
            <a:fillRect/>
          </a:stretch>
        </p:blipFill>
        <p:spPr>
          <a:xfrm>
            <a:off x="0" y="0"/>
            <a:ext cx="9191801" cy="5143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3"/>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Scenario</a:t>
            </a:r>
            <a:endParaRPr/>
          </a:p>
        </p:txBody>
      </p:sp>
      <p:sp>
        <p:nvSpPr>
          <p:cNvPr id="78" name="Google Shape;78;p13"/>
          <p:cNvSpPr txBox="1"/>
          <p:nvPr/>
        </p:nvSpPr>
        <p:spPr>
          <a:xfrm>
            <a:off x="786150" y="1010734"/>
            <a:ext cx="3179400" cy="23028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Giant Grocery Store is planning to implement a retail operation system to manage the store, keep track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of the customers, shopping pattern, their loyalty, and the offers. The store that decided to make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different offers on some products as follows: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Clr>
                <a:schemeClr val="dk1"/>
              </a:buClr>
              <a:buSzPts val="1100"/>
              <a:buFont typeface="Arial"/>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Clr>
                <a:schemeClr val="dk1"/>
              </a:buClr>
              <a:buSzPts val="1100"/>
              <a:buFont typeface="Arial"/>
              <a:buNone/>
            </a:pPr>
            <a:r>
              <a:t/>
            </a:r>
            <a:endParaRPr>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t/>
            </a:r>
            <a:endParaRPr>
              <a:solidFill>
                <a:srgbClr val="263238"/>
              </a:solidFill>
              <a:latin typeface="Source Sans Pro"/>
              <a:ea typeface="Source Sans Pro"/>
              <a:cs typeface="Source Sans Pro"/>
              <a:sym typeface="Source Sans Pro"/>
            </a:endParaRPr>
          </a:p>
        </p:txBody>
      </p:sp>
      <p:sp>
        <p:nvSpPr>
          <p:cNvPr id="79" name="Google Shape;79;p13"/>
          <p:cNvSpPr txBox="1"/>
          <p:nvPr/>
        </p:nvSpPr>
        <p:spPr>
          <a:xfrm>
            <a:off x="786150" y="3022200"/>
            <a:ext cx="7310100" cy="15498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chemeClr val="accent1"/>
                </a:solidFill>
                <a:latin typeface="Source Sans Pro"/>
                <a:ea typeface="Source Sans Pro"/>
                <a:cs typeface="Source Sans Pro"/>
                <a:sym typeface="Source Sans Pro"/>
              </a:rPr>
              <a:t>o</a:t>
            </a:r>
            <a:r>
              <a:rPr b="1" lang="en">
                <a:solidFill>
                  <a:schemeClr val="accent1"/>
                </a:solidFill>
                <a:latin typeface="Source Sans Pro"/>
                <a:ea typeface="Source Sans Pro"/>
                <a:cs typeface="Source Sans Pro"/>
                <a:sym typeface="Source Sans Pro"/>
              </a:rPr>
              <a:t> Every shampoo - buy one get one free </a:t>
            </a:r>
            <a:endParaRPr b="1">
              <a:solidFill>
                <a:schemeClr val="accent1"/>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chemeClr val="accent1"/>
                </a:solidFill>
                <a:latin typeface="Source Sans Pro"/>
                <a:ea typeface="Source Sans Pro"/>
                <a:cs typeface="Source Sans Pro"/>
                <a:sym typeface="Source Sans Pro"/>
              </a:rPr>
              <a:t>o Canned vegetable $3.50 each (buy 3 for $10) </a:t>
            </a:r>
            <a:endParaRPr b="1">
              <a:solidFill>
                <a:schemeClr val="accent1"/>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chemeClr val="accent1"/>
                </a:solidFill>
                <a:latin typeface="Source Sans Pro"/>
                <a:ea typeface="Source Sans Pro"/>
                <a:cs typeface="Source Sans Pro"/>
                <a:sym typeface="Source Sans Pro"/>
              </a:rPr>
              <a:t>o 50% off for every 4 cereal boxes </a:t>
            </a:r>
            <a:endParaRPr b="1">
              <a:solidFill>
                <a:schemeClr val="accent1"/>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chemeClr val="accent1"/>
                </a:solidFill>
                <a:latin typeface="Source Sans Pro"/>
                <a:ea typeface="Source Sans Pro"/>
                <a:cs typeface="Source Sans Pro"/>
                <a:sym typeface="Source Sans Pro"/>
              </a:rPr>
              <a:t>o Loyalty points is also implemented so that the customers can gain points every time they </a:t>
            </a:r>
            <a:endParaRPr b="1">
              <a:solidFill>
                <a:schemeClr val="accent1"/>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chemeClr val="accent1"/>
                </a:solidFill>
                <a:latin typeface="Source Sans Pro"/>
                <a:ea typeface="Source Sans Pro"/>
                <a:cs typeface="Source Sans Pro"/>
                <a:sym typeface="Source Sans Pro"/>
              </a:rPr>
              <a:t>purchase to be used for money off in the future purchases. </a:t>
            </a:r>
            <a:endParaRPr b="1">
              <a:solidFill>
                <a:schemeClr val="accent1"/>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p:txBody>
      </p:sp>
      <p:sp>
        <p:nvSpPr>
          <p:cNvPr id="80" name="Google Shape;80;p13"/>
          <p:cNvSpPr txBox="1"/>
          <p:nvPr/>
        </p:nvSpPr>
        <p:spPr>
          <a:xfrm>
            <a:off x="2246925" y="3767650"/>
            <a:ext cx="6284100" cy="6198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1000"/>
              </a:spcAft>
              <a:buNone/>
            </a:pPr>
            <a:r>
              <a:t/>
            </a:r>
            <a:endParaRPr sz="1200">
              <a:solidFill>
                <a:schemeClr val="accent2"/>
              </a:solidFill>
              <a:latin typeface="Source Sans Pro"/>
              <a:ea typeface="Source Sans Pro"/>
              <a:cs typeface="Source Sans Pro"/>
              <a:sym typeface="Source Sans Pro"/>
            </a:endParaRPr>
          </a:p>
        </p:txBody>
      </p:sp>
      <p:sp>
        <p:nvSpPr>
          <p:cNvPr id="81" name="Google Shape;81;p1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2" name="Google Shape;82;p13"/>
          <p:cNvPicPr preferRelativeResize="0"/>
          <p:nvPr/>
        </p:nvPicPr>
        <p:blipFill>
          <a:blip r:embed="rId3">
            <a:alphaModFix/>
          </a:blip>
          <a:stretch>
            <a:fillRect/>
          </a:stretch>
        </p:blipFill>
        <p:spPr>
          <a:xfrm>
            <a:off x="5535600" y="1010720"/>
            <a:ext cx="2560645" cy="170668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4" name="Google Shape;194;p31"/>
          <p:cNvPicPr preferRelativeResize="0"/>
          <p:nvPr/>
        </p:nvPicPr>
        <p:blipFill>
          <a:blip r:embed="rId3">
            <a:alphaModFix/>
          </a:blip>
          <a:stretch>
            <a:fillRect/>
          </a:stretch>
        </p:blipFill>
        <p:spPr>
          <a:xfrm>
            <a:off x="0" y="0"/>
            <a:ext cx="9175576" cy="5143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0" name="Google Shape;200;p32"/>
          <p:cNvPicPr preferRelativeResize="0"/>
          <p:nvPr/>
        </p:nvPicPr>
        <p:blipFill>
          <a:blip r:embed="rId3">
            <a:alphaModFix/>
          </a:blip>
          <a:stretch>
            <a:fillRect/>
          </a:stretch>
        </p:blipFill>
        <p:spPr>
          <a:xfrm>
            <a:off x="0" y="0"/>
            <a:ext cx="9207423" cy="5143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6" name="Google Shape;206;p33"/>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Retail Class</a:t>
            </a:r>
            <a:endParaRPr sz="6000">
              <a:latin typeface="Roboto Slab Black"/>
              <a:ea typeface="Roboto Slab Black"/>
              <a:cs typeface="Roboto Slab Black"/>
              <a:sym typeface="Roboto Slab Black"/>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2" name="Google Shape;212;p34"/>
          <p:cNvPicPr preferRelativeResize="0"/>
          <p:nvPr/>
        </p:nvPicPr>
        <p:blipFill>
          <a:blip r:embed="rId3">
            <a:alphaModFix/>
          </a:blip>
          <a:stretch>
            <a:fillRect/>
          </a:stretch>
        </p:blipFill>
        <p:spPr>
          <a:xfrm>
            <a:off x="0" y="0"/>
            <a:ext cx="9169601" cy="51434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8" name="Google Shape;218;p35"/>
          <p:cNvPicPr preferRelativeResize="0"/>
          <p:nvPr/>
        </p:nvPicPr>
        <p:blipFill>
          <a:blip r:embed="rId3">
            <a:alphaModFix/>
          </a:blip>
          <a:stretch>
            <a:fillRect/>
          </a:stretch>
        </p:blipFill>
        <p:spPr>
          <a:xfrm>
            <a:off x="0" y="0"/>
            <a:ext cx="9198301" cy="51434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4" name="Google Shape;224;p36"/>
          <p:cNvPicPr preferRelativeResize="0"/>
          <p:nvPr/>
        </p:nvPicPr>
        <p:blipFill>
          <a:blip r:embed="rId3">
            <a:alphaModFix/>
          </a:blip>
          <a:stretch>
            <a:fillRect/>
          </a:stretch>
        </p:blipFill>
        <p:spPr>
          <a:xfrm>
            <a:off x="0" y="16253"/>
            <a:ext cx="9144000" cy="5127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0" name="Google Shape;230;p37"/>
          <p:cNvPicPr preferRelativeResize="0"/>
          <p:nvPr/>
        </p:nvPicPr>
        <p:blipFill>
          <a:blip r:embed="rId3">
            <a:alphaModFix/>
          </a:blip>
          <a:stretch>
            <a:fillRect/>
          </a:stretch>
        </p:blipFill>
        <p:spPr>
          <a:xfrm>
            <a:off x="0" y="11952"/>
            <a:ext cx="9144001" cy="5131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6" name="Google Shape;236;p38"/>
          <p:cNvPicPr preferRelativeResize="0"/>
          <p:nvPr/>
        </p:nvPicPr>
        <p:blipFill>
          <a:blip r:embed="rId3">
            <a:alphaModFix/>
          </a:blip>
          <a:stretch>
            <a:fillRect/>
          </a:stretch>
        </p:blipFill>
        <p:spPr>
          <a:xfrm>
            <a:off x="0" y="0"/>
            <a:ext cx="9173650" cy="51434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9"/>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2" name="Google Shape;242;p39"/>
          <p:cNvPicPr preferRelativeResize="0"/>
          <p:nvPr/>
        </p:nvPicPr>
        <p:blipFill>
          <a:blip r:embed="rId3">
            <a:alphaModFix/>
          </a:blip>
          <a:stretch>
            <a:fillRect/>
          </a:stretch>
        </p:blipFill>
        <p:spPr>
          <a:xfrm>
            <a:off x="0" y="0"/>
            <a:ext cx="9167499" cy="51434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8" name="Google Shape;248;p40"/>
          <p:cNvPicPr preferRelativeResize="0"/>
          <p:nvPr/>
        </p:nvPicPr>
        <p:blipFill>
          <a:blip r:embed="rId3">
            <a:alphaModFix/>
          </a:blip>
          <a:stretch>
            <a:fillRect/>
          </a:stretch>
        </p:blipFill>
        <p:spPr>
          <a:xfrm>
            <a:off x="0" y="0"/>
            <a:ext cx="9192425" cy="5143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4"/>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Tasks</a:t>
            </a:r>
            <a:endParaRPr/>
          </a:p>
        </p:txBody>
      </p:sp>
      <p:sp>
        <p:nvSpPr>
          <p:cNvPr id="88" name="Google Shape;88;p14"/>
          <p:cNvSpPr txBox="1"/>
          <p:nvPr/>
        </p:nvSpPr>
        <p:spPr>
          <a:xfrm>
            <a:off x="786150" y="1010725"/>
            <a:ext cx="7910100" cy="33768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Add, modify and delete customers, and items details.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a:t>
            </a:r>
            <a:r>
              <a:rPr b="1" lang="en">
                <a:solidFill>
                  <a:srgbClr val="0091EA"/>
                </a:solidFill>
                <a:latin typeface="Source Sans Pro"/>
                <a:ea typeface="Source Sans Pro"/>
                <a:cs typeface="Source Sans Pro"/>
                <a:sym typeface="Source Sans Pro"/>
              </a:rPr>
              <a:t>Search feature for finding customers.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The payment system/feature allows to calculate payment details and print bills.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The program should be able to identify the offers for the items in any order.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Loyalty card has the customer information and keep track of the collected points.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o For the points: every 20 dollars is 5 points and when the customer reaches 500 points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he/she will get a discount of 10 dollars.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Clr>
                <a:schemeClr val="dk1"/>
              </a:buClr>
              <a:buSzPts val="1100"/>
              <a:buFont typeface="Arial"/>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Clr>
                <a:schemeClr val="dk1"/>
              </a:buClr>
              <a:buSzPts val="1100"/>
              <a:buFont typeface="Arial"/>
              <a:buNone/>
            </a:pPr>
            <a:r>
              <a:t/>
            </a:r>
            <a:endParaRPr>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t/>
            </a:r>
            <a:endParaRPr>
              <a:solidFill>
                <a:srgbClr val="263238"/>
              </a:solidFill>
              <a:latin typeface="Source Sans Pro"/>
              <a:ea typeface="Source Sans Pro"/>
              <a:cs typeface="Source Sans Pro"/>
              <a:sym typeface="Source Sans Pro"/>
            </a:endParaRPr>
          </a:p>
        </p:txBody>
      </p:sp>
      <p:sp>
        <p:nvSpPr>
          <p:cNvPr id="89" name="Google Shape;89;p14"/>
          <p:cNvSpPr txBox="1"/>
          <p:nvPr/>
        </p:nvSpPr>
        <p:spPr>
          <a:xfrm>
            <a:off x="2246925" y="3767650"/>
            <a:ext cx="6284100" cy="6198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1000"/>
              </a:spcAft>
              <a:buNone/>
            </a:pPr>
            <a:r>
              <a:t/>
            </a:r>
            <a:endParaRPr sz="1200">
              <a:solidFill>
                <a:schemeClr val="accent2"/>
              </a:solidFill>
              <a:latin typeface="Source Sans Pro"/>
              <a:ea typeface="Source Sans Pro"/>
              <a:cs typeface="Source Sans Pro"/>
              <a:sym typeface="Source Sans Pro"/>
            </a:endParaRPr>
          </a:p>
        </p:txBody>
      </p:sp>
      <p:sp>
        <p:nvSpPr>
          <p:cNvPr id="90" name="Google Shape;90;p1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4" name="Google Shape;254;p41"/>
          <p:cNvPicPr preferRelativeResize="0"/>
          <p:nvPr/>
        </p:nvPicPr>
        <p:blipFill>
          <a:blip r:embed="rId3">
            <a:alphaModFix/>
          </a:blip>
          <a:stretch>
            <a:fillRect/>
          </a:stretch>
        </p:blipFill>
        <p:spPr>
          <a:xfrm>
            <a:off x="0" y="0"/>
            <a:ext cx="9242599" cy="5143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2"/>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0" name="Google Shape;260;p42"/>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Input</a:t>
            </a:r>
            <a:r>
              <a:rPr lang="en" sz="6000">
                <a:latin typeface="Roboto Slab Black"/>
                <a:ea typeface="Roboto Slab Black"/>
                <a:cs typeface="Roboto Slab Black"/>
                <a:sym typeface="Roboto Slab Black"/>
              </a:rPr>
              <a:t> Example</a:t>
            </a:r>
            <a:endParaRPr sz="6000">
              <a:latin typeface="Roboto Slab Black"/>
              <a:ea typeface="Roboto Slab Black"/>
              <a:cs typeface="Roboto Slab Black"/>
              <a:sym typeface="Roboto Slab Black"/>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6" name="Google Shape;266;p43"/>
          <p:cNvPicPr preferRelativeResize="0"/>
          <p:nvPr/>
        </p:nvPicPr>
        <p:blipFill>
          <a:blip r:embed="rId3">
            <a:alphaModFix/>
          </a:blip>
          <a:stretch>
            <a:fillRect/>
          </a:stretch>
        </p:blipFill>
        <p:spPr>
          <a:xfrm>
            <a:off x="-16981" y="-50"/>
            <a:ext cx="9160980" cy="5143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2" name="Google Shape;272;p44"/>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Questions?</a:t>
            </a:r>
            <a:endParaRPr sz="6000">
              <a:latin typeface="Roboto Slab Black"/>
              <a:ea typeface="Roboto Slab Black"/>
              <a:cs typeface="Roboto Slab Black"/>
              <a:sym typeface="Roboto Slab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3000"/>
              <a:t>Classe</a:t>
            </a:r>
            <a:r>
              <a:rPr b="1" lang="en" sz="3000"/>
              <a:t>s</a:t>
            </a:r>
            <a:endParaRPr b="1" sz="3200"/>
          </a:p>
        </p:txBody>
      </p:sp>
      <p:sp>
        <p:nvSpPr>
          <p:cNvPr id="96" name="Google Shape;96;p15"/>
          <p:cNvSpPr txBox="1"/>
          <p:nvPr/>
        </p:nvSpPr>
        <p:spPr>
          <a:xfrm>
            <a:off x="786150" y="1010725"/>
            <a:ext cx="7910100" cy="3376800"/>
          </a:xfrm>
          <a:prstGeom prst="rect">
            <a:avLst/>
          </a:prstGeom>
          <a:noFill/>
          <a:ln>
            <a:noFill/>
          </a:ln>
        </p:spPr>
        <p:txBody>
          <a:bodyPr anchorCtr="0" anchor="t" bIns="91425" lIns="91425" spcFirstLastPara="1" rIns="91425" wrap="square" tIns="91425">
            <a:noAutofit/>
          </a:bodyPr>
          <a:lstStyle/>
          <a:p>
            <a:pPr indent="-387350" lvl="0" marL="457200" rtl="0" algn="l">
              <a:lnSpc>
                <a:spcPct val="200000"/>
              </a:lnSpc>
              <a:spcBef>
                <a:spcPts val="600"/>
              </a:spcBef>
              <a:spcAft>
                <a:spcPts val="0"/>
              </a:spcAft>
              <a:buClr>
                <a:srgbClr val="0091EA"/>
              </a:buClr>
              <a:buSzPts val="2500"/>
              <a:buFont typeface="Source Sans Pro"/>
              <a:buChar char="●"/>
            </a:pPr>
            <a:r>
              <a:rPr lang="en" sz="2500">
                <a:solidFill>
                  <a:srgbClr val="0091EA"/>
                </a:solidFill>
                <a:latin typeface="Source Sans Pro"/>
                <a:ea typeface="Source Sans Pro"/>
                <a:cs typeface="Source Sans Pro"/>
                <a:sym typeface="Source Sans Pro"/>
              </a:rPr>
              <a:t>Bill</a:t>
            </a:r>
            <a:endParaRPr sz="2500">
              <a:solidFill>
                <a:srgbClr val="0091EA"/>
              </a:solidFill>
              <a:latin typeface="Source Sans Pro"/>
              <a:ea typeface="Source Sans Pro"/>
              <a:cs typeface="Source Sans Pro"/>
              <a:sym typeface="Source Sans Pro"/>
            </a:endParaRPr>
          </a:p>
          <a:p>
            <a:pPr indent="-387350" lvl="0" marL="457200" rtl="0" algn="l">
              <a:lnSpc>
                <a:spcPct val="200000"/>
              </a:lnSpc>
              <a:spcBef>
                <a:spcPts val="0"/>
              </a:spcBef>
              <a:spcAft>
                <a:spcPts val="0"/>
              </a:spcAft>
              <a:buClr>
                <a:srgbClr val="0091EA"/>
              </a:buClr>
              <a:buSzPts val="2500"/>
              <a:buFont typeface="Source Sans Pro"/>
              <a:buChar char="●"/>
            </a:pPr>
            <a:r>
              <a:rPr lang="en" sz="2500">
                <a:solidFill>
                  <a:srgbClr val="0091EA"/>
                </a:solidFill>
                <a:latin typeface="Source Sans Pro"/>
                <a:ea typeface="Source Sans Pro"/>
                <a:cs typeface="Source Sans Pro"/>
                <a:sym typeface="Source Sans Pro"/>
              </a:rPr>
              <a:t>Grocery</a:t>
            </a:r>
            <a:endParaRPr sz="2500">
              <a:solidFill>
                <a:srgbClr val="0091EA"/>
              </a:solidFill>
              <a:latin typeface="Source Sans Pro"/>
              <a:ea typeface="Source Sans Pro"/>
              <a:cs typeface="Source Sans Pro"/>
              <a:sym typeface="Source Sans Pro"/>
            </a:endParaRPr>
          </a:p>
          <a:p>
            <a:pPr indent="-387350" lvl="0" marL="457200" rtl="0" algn="l">
              <a:lnSpc>
                <a:spcPct val="200000"/>
              </a:lnSpc>
              <a:spcBef>
                <a:spcPts val="0"/>
              </a:spcBef>
              <a:spcAft>
                <a:spcPts val="0"/>
              </a:spcAft>
              <a:buClr>
                <a:srgbClr val="0091EA"/>
              </a:buClr>
              <a:buSzPts val="2500"/>
              <a:buFont typeface="Source Sans Pro"/>
              <a:buChar char="●"/>
            </a:pPr>
            <a:r>
              <a:rPr lang="en" sz="2500">
                <a:solidFill>
                  <a:srgbClr val="0091EA"/>
                </a:solidFill>
                <a:latin typeface="Source Sans Pro"/>
                <a:ea typeface="Source Sans Pro"/>
                <a:cs typeface="Source Sans Pro"/>
                <a:sym typeface="Source Sans Pro"/>
              </a:rPr>
              <a:t>LoyaltyCard</a:t>
            </a:r>
            <a:endParaRPr sz="2500">
              <a:solidFill>
                <a:srgbClr val="0091EA"/>
              </a:solidFill>
              <a:latin typeface="Source Sans Pro"/>
              <a:ea typeface="Source Sans Pro"/>
              <a:cs typeface="Source Sans Pro"/>
              <a:sym typeface="Source Sans Pro"/>
            </a:endParaRPr>
          </a:p>
          <a:p>
            <a:pPr indent="-387350" lvl="0" marL="457200" rtl="0" algn="l">
              <a:lnSpc>
                <a:spcPct val="200000"/>
              </a:lnSpc>
              <a:spcBef>
                <a:spcPts val="0"/>
              </a:spcBef>
              <a:spcAft>
                <a:spcPts val="0"/>
              </a:spcAft>
              <a:buClr>
                <a:srgbClr val="0091EA"/>
              </a:buClr>
              <a:buSzPts val="2500"/>
              <a:buFont typeface="Source Sans Pro"/>
              <a:buChar char="●"/>
            </a:pPr>
            <a:r>
              <a:rPr lang="en" sz="2500">
                <a:solidFill>
                  <a:srgbClr val="0091EA"/>
                </a:solidFill>
                <a:latin typeface="Source Sans Pro"/>
                <a:ea typeface="Source Sans Pro"/>
                <a:cs typeface="Source Sans Pro"/>
                <a:sym typeface="Source Sans Pro"/>
              </a:rPr>
              <a:t>Retail</a:t>
            </a:r>
            <a:endParaRPr sz="2500">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rPr b="1" lang="en">
                <a:solidFill>
                  <a:srgbClr val="0091EA"/>
                </a:solidFill>
                <a:latin typeface="Source Sans Pro"/>
                <a:ea typeface="Source Sans Pro"/>
                <a:cs typeface="Source Sans Pro"/>
                <a:sym typeface="Source Sans Pro"/>
              </a:rPr>
              <a:t>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b="1">
              <a:solidFill>
                <a:srgbClr val="0091EA"/>
              </a:solidFill>
              <a:latin typeface="Source Sans Pro"/>
              <a:ea typeface="Source Sans Pro"/>
              <a:cs typeface="Source Sans Pro"/>
              <a:sym typeface="Source Sans Pro"/>
            </a:endParaRPr>
          </a:p>
          <a:p>
            <a:pPr indent="0" lvl="0" marL="0" rtl="0" algn="l">
              <a:spcBef>
                <a:spcPts val="600"/>
              </a:spcBef>
              <a:spcAft>
                <a:spcPts val="0"/>
              </a:spcAft>
              <a:buNone/>
            </a:pPr>
            <a:r>
              <a:t/>
            </a:r>
            <a:endParaRPr>
              <a:solidFill>
                <a:srgbClr val="263238"/>
              </a:solidFill>
              <a:latin typeface="Source Sans Pro"/>
              <a:ea typeface="Source Sans Pro"/>
              <a:cs typeface="Source Sans Pro"/>
              <a:sym typeface="Source Sans Pro"/>
            </a:endParaRPr>
          </a:p>
          <a:p>
            <a:pPr indent="0" lvl="0" marL="0" rtl="0" algn="l">
              <a:spcBef>
                <a:spcPts val="600"/>
              </a:spcBef>
              <a:spcAft>
                <a:spcPts val="0"/>
              </a:spcAft>
              <a:buNone/>
            </a:pPr>
            <a:r>
              <a:t/>
            </a:r>
            <a:endParaRPr>
              <a:solidFill>
                <a:srgbClr val="263238"/>
              </a:solidFill>
              <a:latin typeface="Source Sans Pro"/>
              <a:ea typeface="Source Sans Pro"/>
              <a:cs typeface="Source Sans Pro"/>
              <a:sym typeface="Source Sans Pro"/>
            </a:endParaRPr>
          </a:p>
        </p:txBody>
      </p:sp>
      <p:sp>
        <p:nvSpPr>
          <p:cNvPr id="97" name="Google Shape;97;p15"/>
          <p:cNvSpPr txBox="1"/>
          <p:nvPr/>
        </p:nvSpPr>
        <p:spPr>
          <a:xfrm>
            <a:off x="2246925" y="3767650"/>
            <a:ext cx="6284100" cy="6198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0"/>
              </a:spcAft>
              <a:buNone/>
            </a:pPr>
            <a:r>
              <a:t/>
            </a:r>
            <a:endParaRPr sz="1200">
              <a:solidFill>
                <a:schemeClr val="accent2"/>
              </a:solidFill>
              <a:latin typeface="Source Sans Pro"/>
              <a:ea typeface="Source Sans Pro"/>
              <a:cs typeface="Source Sans Pro"/>
              <a:sym typeface="Source Sans Pro"/>
            </a:endParaRPr>
          </a:p>
          <a:p>
            <a:pPr indent="0" lvl="0" marL="0" rtl="0" algn="l">
              <a:spcBef>
                <a:spcPts val="1000"/>
              </a:spcBef>
              <a:spcAft>
                <a:spcPts val="1000"/>
              </a:spcAft>
              <a:buNone/>
            </a:pPr>
            <a:r>
              <a:t/>
            </a:r>
            <a:endParaRPr sz="1200">
              <a:solidFill>
                <a:schemeClr val="accent2"/>
              </a:solidFill>
              <a:latin typeface="Source Sans Pro"/>
              <a:ea typeface="Source Sans Pro"/>
              <a:cs typeface="Source Sans Pro"/>
              <a:sym typeface="Source Sans Pro"/>
            </a:endParaRPr>
          </a:p>
        </p:txBody>
      </p:sp>
      <p:sp>
        <p:nvSpPr>
          <p:cNvPr id="98" name="Google Shape;98;p1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4" name="Google Shape;104;p16"/>
          <p:cNvSpPr txBox="1"/>
          <p:nvPr/>
        </p:nvSpPr>
        <p:spPr>
          <a:xfrm>
            <a:off x="766050" y="2017650"/>
            <a:ext cx="79752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latin typeface="Roboto Slab Black"/>
                <a:ea typeface="Roboto Slab Black"/>
                <a:cs typeface="Roboto Slab Black"/>
                <a:sym typeface="Roboto Slab Black"/>
              </a:rPr>
              <a:t>Bill Class</a:t>
            </a:r>
            <a:endParaRPr sz="6000">
              <a:latin typeface="Roboto Slab Black"/>
              <a:ea typeface="Roboto Slab Black"/>
              <a:cs typeface="Roboto Slab Black"/>
              <a:sym typeface="Roboto Slab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1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0" name="Google Shape;110;p17"/>
          <p:cNvPicPr preferRelativeResize="0"/>
          <p:nvPr/>
        </p:nvPicPr>
        <p:blipFill>
          <a:blip r:embed="rId4">
            <a:alphaModFix/>
          </a:blip>
          <a:stretch>
            <a:fillRect/>
          </a:stretch>
        </p:blipFill>
        <p:spPr>
          <a:xfrm>
            <a:off x="0" y="0"/>
            <a:ext cx="9163349"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6" name="Google Shape;116;p18"/>
          <p:cNvPicPr preferRelativeResize="0"/>
          <p:nvPr/>
        </p:nvPicPr>
        <p:blipFill>
          <a:blip r:embed="rId3">
            <a:alphaModFix/>
          </a:blip>
          <a:stretch>
            <a:fillRect/>
          </a:stretch>
        </p:blipFill>
        <p:spPr>
          <a:xfrm>
            <a:off x="0" y="0"/>
            <a:ext cx="9167724" cy="5143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2" name="Google Shape;122;p19"/>
          <p:cNvPicPr preferRelativeResize="0"/>
          <p:nvPr/>
        </p:nvPicPr>
        <p:blipFill>
          <a:blip r:embed="rId3">
            <a:alphaModFix/>
          </a:blip>
          <a:stretch>
            <a:fillRect/>
          </a:stretch>
        </p:blipFill>
        <p:spPr>
          <a:xfrm>
            <a:off x="0" y="0"/>
            <a:ext cx="9162024" cy="51434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8" name="Google Shape;128;p20"/>
          <p:cNvPicPr preferRelativeResize="0"/>
          <p:nvPr/>
        </p:nvPicPr>
        <p:blipFill>
          <a:blip r:embed="rId3">
            <a:alphaModFix/>
          </a:blip>
          <a:stretch>
            <a:fillRect/>
          </a:stretch>
        </p:blipFill>
        <p:spPr>
          <a:xfrm>
            <a:off x="0" y="0"/>
            <a:ext cx="9165426"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